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59" r:id="rId8"/>
    <p:sldId id="260" r:id="rId9"/>
    <p:sldId id="265" r:id="rId10"/>
    <p:sldId id="266" r:id="rId11"/>
    <p:sldId id="261" r:id="rId12"/>
    <p:sldId id="262" r:id="rId13"/>
    <p:sldId id="264" r:id="rId14"/>
    <p:sldId id="263" r:id="rId15"/>
    <p:sldId id="267" r:id="rId16"/>
    <p:sldId id="268" r:id="rId17"/>
    <p:sldId id="270" r:id="rId18"/>
    <p:sldId id="271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D7102A-4BF3-8146-C811-B9214133F45B}" v="5" dt="2024-12-15T21:06:28.937"/>
    <p1510:client id="{2403728E-8C1A-CEDE-839F-8B377446335A}" v="2" dt="2024-12-15T18:28:42.584"/>
    <p1510:client id="{5E4E0CB0-DA44-44E9-B8E6-3ACB7502728F}" v="2963" dt="2024-12-15T22:21:20.506"/>
    <p1510:client id="{6CDD5067-B32D-B5ED-A396-B5A70BD38A43}" v="7" dt="2024-12-15T21:59:40.553"/>
    <p1510:client id="{C30EDF67-070A-A2D5-44BA-780E532EDDB3}" v="1004" dt="2024-12-15T20:03:55.542"/>
    <p1510:client id="{CC88F22F-F9E0-D91B-4557-907D0ADBCBF2}" v="70" dt="2024-12-15T18:52:07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047AC435-C413-EDFC-2EE3-F6D2A8DB69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01EF4A-F0B6-4410-310F-E3510DA8EC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D8A89-1ECD-4C83-9BC3-F37ECE891C15}" type="datetimeFigureOut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A5CD00-21DE-8A78-20AC-4185E6F921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A6254D2-ED08-9B50-DB3A-AB946C0438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2FF2C-B640-4D26-A87A-4DAA77763DF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9246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3EE4B-2748-4620-90E3-F414FAB803DB}" type="datetimeFigureOut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8211-81AB-413A-99C9-E5F713BE2C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803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8F99-2F96-46F7-92B3-A99576A6BD15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044C0-D14F-4488-8A11-87669469AD8E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984F-E2EE-4742-96AD-0E0E3FA0BDD9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9BBF5-2E4E-4B01-A419-4C8BBEC1A0C8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13E5F-34CE-40DF-80D0-A0EB96B8A830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6687D-526D-4FFA-A1CB-A53310435A20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622FE-2B2C-4CC4-8F6E-16ADAB4F3D9F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41067-120A-4890-8940-69EEB5251487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C0134-75C0-4528-ADC8-982F229E3113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FB17-D6F2-49A5-B772-04B4337D98F8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526214-F33A-DAC2-0BB7-0BE1B0FD8219}"/>
              </a:ext>
            </a:extLst>
          </p:cNvPr>
          <p:cNvSpPr/>
          <p:nvPr userDrawn="1"/>
        </p:nvSpPr>
        <p:spPr>
          <a:xfrm>
            <a:off x="7264584" y="-228600"/>
            <a:ext cx="5175767" cy="70985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84" y="400050"/>
            <a:ext cx="8596668" cy="6731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644DD-71EE-44E6-ABA8-A27ACC846504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4E62EF87-46EF-D629-8775-B7849A97A510}"/>
              </a:ext>
            </a:extLst>
          </p:cNvPr>
          <p:cNvSpPr/>
          <p:nvPr userDrawn="1"/>
        </p:nvSpPr>
        <p:spPr>
          <a:xfrm>
            <a:off x="11497999" y="-16670"/>
            <a:ext cx="942975" cy="3457575"/>
          </a:xfrm>
          <a:custGeom>
            <a:avLst/>
            <a:gdLst>
              <a:gd name="connsiteX0" fmla="*/ 0 w 942975"/>
              <a:gd name="connsiteY0" fmla="*/ 19050 h 3457575"/>
              <a:gd name="connsiteX1" fmla="*/ 942975 w 942975"/>
              <a:gd name="connsiteY1" fmla="*/ 3457575 h 3457575"/>
              <a:gd name="connsiteX2" fmla="*/ 942975 w 942975"/>
              <a:gd name="connsiteY2" fmla="*/ 0 h 3457575"/>
              <a:gd name="connsiteX3" fmla="*/ 0 w 942975"/>
              <a:gd name="connsiteY3" fmla="*/ 19050 h 3457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975" h="3457575">
                <a:moveTo>
                  <a:pt x="0" y="19050"/>
                </a:moveTo>
                <a:lnTo>
                  <a:pt x="942975" y="3457575"/>
                </a:lnTo>
                <a:lnTo>
                  <a:pt x="942975" y="0"/>
                </a:lnTo>
                <a:lnTo>
                  <a:pt x="0" y="1905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AE8F582-E5BA-45F8-1BF7-42148F8F13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7400" y="1089820"/>
            <a:ext cx="8213552" cy="374254"/>
          </a:xfr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lang="fr-FR" sz="20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6147" y="6406487"/>
            <a:ext cx="683339" cy="365125"/>
          </a:xfrm>
        </p:spPr>
        <p:txBody>
          <a:bodyPr/>
          <a:lstStyle>
            <a:lvl1pPr>
              <a:defRPr sz="1600"/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1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12032-52D1-4C21-943B-5F31B9AAB799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CE72-956A-46EF-A82B-A63319337008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6C475-6267-4A78-BCDE-EA7AB7A9BD1E}" type="datetime1">
              <a:rPr lang="en-US" smtClean="0"/>
              <a:t>12/17/2024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BA02E-C6D1-4DED-9DC1-E8FA26A0C0DE}" type="datetime1">
              <a:rPr lang="en-US" smtClean="0"/>
              <a:t>12/17/2024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A1688-891A-45BE-8CBA-30C06BB6270D}" type="datetime1">
              <a:rPr lang="en-US" smtClean="0"/>
              <a:t>12/17/2024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0A8CE-3CBC-494A-978A-2CE262BAAFBE}" type="datetime1">
              <a:rPr lang="en-US" smtClean="0"/>
              <a:t>12/17/2024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9C270-B5FD-448F-AD2D-FFD2640D52A9}" type="datetime1">
              <a:rPr lang="en-US" smtClean="0"/>
              <a:t>12/17/2024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51" r:id="rId4"/>
    <p:sldLayoutId id="2147483665" r:id="rId5"/>
    <p:sldLayoutId id="2147483653" r:id="rId6"/>
    <p:sldLayoutId id="2147483654" r:id="rId7"/>
    <p:sldLayoutId id="2147483655" r:id="rId8"/>
    <p:sldLayoutId id="2147483666" r:id="rId9"/>
    <p:sldLayoutId id="2147483657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7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centrale.fr/" TargetMode="External"/><Relationship Id="rId2" Type="http://schemas.openxmlformats.org/officeDocument/2006/relationships/hyperlink" Target="https://www.leboncoin.f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eeksforgeeks.org/what-is-the-most-used-method-for-hashing-passwords-in-php/" TargetMode="External"/><Relationship Id="rId4" Type="http://schemas.openxmlformats.org/officeDocument/2006/relationships/hyperlink" Target="https://www.interenchere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4628DB-6A75-EFA4-47B9-9DB740DED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Projet</a:t>
            </a:r>
            <a:br>
              <a:rPr lang="fr-FR"/>
            </a:br>
            <a:r>
              <a:rPr lang="fr-FR"/>
              <a:t>Agora-Francia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F7E549C-E594-A634-4E45-605669688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103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/>
              <a:t>Eglantine DILLIES</a:t>
            </a:r>
          </a:p>
          <a:p>
            <a:pPr>
              <a:spcBef>
                <a:spcPts val="600"/>
              </a:spcBef>
            </a:pPr>
            <a:r>
              <a:rPr lang="fr-FR"/>
              <a:t>Adrien GOUNAND</a:t>
            </a:r>
          </a:p>
          <a:p>
            <a:pPr>
              <a:spcBef>
                <a:spcPts val="600"/>
              </a:spcBef>
            </a:pPr>
            <a:r>
              <a:rPr lang="fr-FR"/>
              <a:t>Paul LANFRANCHI</a:t>
            </a:r>
          </a:p>
          <a:p>
            <a:pPr>
              <a:spcBef>
                <a:spcPts val="600"/>
              </a:spcBef>
            </a:pPr>
            <a:r>
              <a:rPr lang="fr-FR"/>
              <a:t>Quentin THEPAUT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41CF05-21D0-8E26-C063-39F942659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488F4-F51C-14E9-7640-08956F39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83" y="400050"/>
            <a:ext cx="9663169" cy="673100"/>
          </a:xfrm>
        </p:spPr>
        <p:txBody>
          <a:bodyPr>
            <a:normAutofit fontScale="90000"/>
          </a:bodyPr>
          <a:lstStyle/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Spécification fonctionnelle</a:t>
            </a:r>
            <a:br>
              <a:rPr lang="fr-FR"/>
            </a:b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19E42F-D6C5-BF98-C2ED-67A65226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Page de Connection</a:t>
            </a:r>
          </a:p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0C60453-3E20-5063-2A99-943224B0F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461" y="1442373"/>
            <a:ext cx="8612815" cy="501557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BDC127D-ADAD-9808-F1DA-CA2A6CA38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488F4-F51C-14E9-7640-08956F39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83" y="400050"/>
            <a:ext cx="9663169" cy="673100"/>
          </a:xfrm>
        </p:spPr>
        <p:txBody>
          <a:bodyPr>
            <a:normAutofit fontScale="90000"/>
          </a:bodyPr>
          <a:lstStyle/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Spécification fonctionnelle</a:t>
            </a:r>
            <a:br>
              <a:rPr lang="fr-FR"/>
            </a:b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19E42F-D6C5-BF98-C2ED-67A65226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Page de Connection</a:t>
            </a:r>
          </a:p>
          <a:p>
            <a:endParaRPr lang="fr-FR"/>
          </a:p>
        </p:txBody>
      </p:sp>
      <p:pic>
        <p:nvPicPr>
          <p:cNvPr id="5" name="Image 4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E35C855A-7679-D567-4EB7-673980807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04" y="1987349"/>
            <a:ext cx="10022237" cy="2426313"/>
          </a:xfrm>
          <a:prstGeom prst="rect">
            <a:avLst/>
          </a:prstGeom>
        </p:spPr>
      </p:pic>
      <p:sp>
        <p:nvSpPr>
          <p:cNvPr id="8" name="Flèche : bas 7">
            <a:extLst>
              <a:ext uri="{FF2B5EF4-FFF2-40B4-BE49-F238E27FC236}">
                <a16:creationId xmlns:a16="http://schemas.microsoft.com/office/drawing/2014/main" id="{3EF3980B-2377-7EA2-E302-3988E8797024}"/>
              </a:ext>
            </a:extLst>
          </p:cNvPr>
          <p:cNvSpPr/>
          <p:nvPr/>
        </p:nvSpPr>
        <p:spPr>
          <a:xfrm rot="16200000">
            <a:off x="7087973" y="3065107"/>
            <a:ext cx="1369483" cy="1672266"/>
          </a:xfrm>
          <a:prstGeom prst="bentUpArrow">
            <a:avLst>
              <a:gd name="adj1" fmla="val 14394"/>
              <a:gd name="adj2" fmla="val 13524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A241EF7B-3529-337A-78CB-231E98163EA3}"/>
              </a:ext>
            </a:extLst>
          </p:cNvPr>
          <p:cNvSpPr/>
          <p:nvPr/>
        </p:nvSpPr>
        <p:spPr>
          <a:xfrm rot="10800000">
            <a:off x="5801106" y="4586078"/>
            <a:ext cx="298669" cy="528052"/>
          </a:xfrm>
          <a:prstGeom prst="downArrow">
            <a:avLst>
              <a:gd name="adj1" fmla="val 4012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4019B82-5A7A-A7E3-6FA6-4C3A71A037D0}"/>
              </a:ext>
            </a:extLst>
          </p:cNvPr>
          <p:cNvSpPr txBox="1"/>
          <p:nvPr/>
        </p:nvSpPr>
        <p:spPr>
          <a:xfrm>
            <a:off x="5049404" y="5268588"/>
            <a:ext cx="21032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/>
              <a:t>JavaScript qui sert de bascule pour choisir de créer un compte</a:t>
            </a:r>
          </a:p>
        </p:txBody>
      </p:sp>
      <p:sp>
        <p:nvSpPr>
          <p:cNvPr id="6" name="Flèche : angle droit 5">
            <a:extLst>
              <a:ext uri="{FF2B5EF4-FFF2-40B4-BE49-F238E27FC236}">
                <a16:creationId xmlns:a16="http://schemas.microsoft.com/office/drawing/2014/main" id="{1E873C25-0928-0F78-1307-557828D8D74A}"/>
              </a:ext>
            </a:extLst>
          </p:cNvPr>
          <p:cNvSpPr/>
          <p:nvPr/>
        </p:nvSpPr>
        <p:spPr>
          <a:xfrm rot="5400000" flipH="1">
            <a:off x="3262680" y="3224631"/>
            <a:ext cx="973931" cy="2106568"/>
          </a:xfrm>
          <a:prstGeom prst="bentUpArrow">
            <a:avLst>
              <a:gd name="adj1" fmla="val 17545"/>
              <a:gd name="adj2" fmla="val 19519"/>
              <a:gd name="adj3" fmla="val 2402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5B9C936-DEF3-4CED-2629-DD58B1CC109F}"/>
              </a:ext>
            </a:extLst>
          </p:cNvPr>
          <p:cNvSpPr txBox="1"/>
          <p:nvPr/>
        </p:nvSpPr>
        <p:spPr>
          <a:xfrm>
            <a:off x="1556163" y="4855166"/>
            <a:ext cx="20564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/>
              <a:t>Division HTML:</a:t>
            </a:r>
            <a:endParaRPr lang="fr-FR"/>
          </a:p>
          <a:p>
            <a:r>
              <a:rPr lang="fr-FR" sz="1200"/>
              <a:t>qui vérifie que les données sont corrects dans une base SQL</a:t>
            </a:r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89134D-0950-745E-E6D3-E8D8C511217D}"/>
              </a:ext>
            </a:extLst>
          </p:cNvPr>
          <p:cNvSpPr/>
          <p:nvPr/>
        </p:nvSpPr>
        <p:spPr>
          <a:xfrm>
            <a:off x="4896976" y="4065739"/>
            <a:ext cx="1962346" cy="518349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39354F-1E1D-70A1-6102-168FDBA37926}"/>
              </a:ext>
            </a:extLst>
          </p:cNvPr>
          <p:cNvSpPr/>
          <p:nvPr/>
        </p:nvSpPr>
        <p:spPr>
          <a:xfrm>
            <a:off x="4896976" y="3861530"/>
            <a:ext cx="1965383" cy="202503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D0632D-7336-0BFB-E398-F781C1D4B834}"/>
              </a:ext>
            </a:extLst>
          </p:cNvPr>
          <p:cNvSpPr/>
          <p:nvPr/>
        </p:nvSpPr>
        <p:spPr>
          <a:xfrm>
            <a:off x="4899770" y="3065376"/>
            <a:ext cx="1979662" cy="796098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480332A-BACE-29DF-A1B6-66D8205C1C9C}"/>
              </a:ext>
            </a:extLst>
          </p:cNvPr>
          <p:cNvSpPr txBox="1"/>
          <p:nvPr/>
        </p:nvSpPr>
        <p:spPr>
          <a:xfrm>
            <a:off x="8098410" y="4558293"/>
            <a:ext cx="178572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/>
              <a:t>Division HTML:</a:t>
            </a:r>
            <a:endParaRPr lang="fr-FR"/>
          </a:p>
          <a:p>
            <a:r>
              <a:rPr lang="fr-FR" sz="1200"/>
              <a:t>champs des informations nécessaires à remplir pour se connecter</a:t>
            </a:r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1469F4-1C8C-FF5F-8ED0-2FC63BB6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2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B9A5E-5BB5-1819-7681-A1876EC2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4273E6-2434-D0EA-0F9F-E3DC98F9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Story </a:t>
            </a:r>
            <a:r>
              <a:rPr lang="fr-FR" err="1"/>
              <a:t>Board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CDF46C-6144-A925-B4F5-50775FE3B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Parcours utilisateur pour l’achat d’une voiture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C226260-5414-446F-4B97-B832E0AE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83849"/>
            <a:ext cx="3312312" cy="17624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497938E-C1BF-05C7-D875-A1D8EE44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411" y="1370532"/>
            <a:ext cx="3907640" cy="20584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9D3D5D5-7EA7-B24C-B6F8-8F4B6F4E2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4222687"/>
            <a:ext cx="4230601" cy="244821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6C0B122-E11B-01FD-712F-6BB5DA955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069" y="4625709"/>
            <a:ext cx="3312312" cy="154201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04F072A-A3AC-4235-97AE-BBD53450F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4849" y="4398578"/>
            <a:ext cx="3520651" cy="1667544"/>
          </a:xfrm>
          <a:prstGeom prst="rect">
            <a:avLst/>
          </a:prstGeom>
        </p:spPr>
      </p:pic>
      <p:sp>
        <p:nvSpPr>
          <p:cNvPr id="22" name="Flèche : angle droit 21">
            <a:extLst>
              <a:ext uri="{FF2B5EF4-FFF2-40B4-BE49-F238E27FC236}">
                <a16:creationId xmlns:a16="http://schemas.microsoft.com/office/drawing/2014/main" id="{3346BEF7-1DDC-DE00-5438-7A226BA262C6}"/>
              </a:ext>
            </a:extLst>
          </p:cNvPr>
          <p:cNvSpPr/>
          <p:nvPr/>
        </p:nvSpPr>
        <p:spPr>
          <a:xfrm flipH="1" flipV="1">
            <a:off x="3829844" y="3813110"/>
            <a:ext cx="5066505" cy="346058"/>
          </a:xfrm>
          <a:prstGeom prst="bentUpArrow">
            <a:avLst>
              <a:gd name="adj1" fmla="val 23303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822C3E-0677-A99D-CD9D-D51ADDF0C2BC}"/>
              </a:ext>
            </a:extLst>
          </p:cNvPr>
          <p:cNvSpPr/>
          <p:nvPr/>
        </p:nvSpPr>
        <p:spPr>
          <a:xfrm>
            <a:off x="8803489" y="3492014"/>
            <a:ext cx="89685" cy="3178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 : droite 23">
            <a:extLst>
              <a:ext uri="{FF2B5EF4-FFF2-40B4-BE49-F238E27FC236}">
                <a16:creationId xmlns:a16="http://schemas.microsoft.com/office/drawing/2014/main" id="{9EB2E31D-A4D1-A060-6B1C-624615D553E6}"/>
              </a:ext>
            </a:extLst>
          </p:cNvPr>
          <p:cNvSpPr/>
          <p:nvPr/>
        </p:nvSpPr>
        <p:spPr>
          <a:xfrm>
            <a:off x="4498975" y="5089525"/>
            <a:ext cx="320675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7789B313-A7A4-C8AD-D9D6-FB2B8F27FDC1}"/>
              </a:ext>
            </a:extLst>
          </p:cNvPr>
          <p:cNvSpPr/>
          <p:nvPr/>
        </p:nvSpPr>
        <p:spPr>
          <a:xfrm>
            <a:off x="8308277" y="5089525"/>
            <a:ext cx="320675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8A70748-11BB-A2D0-CA7F-C372B2B2231A}"/>
              </a:ext>
            </a:extLst>
          </p:cNvPr>
          <p:cNvSpPr/>
          <p:nvPr/>
        </p:nvSpPr>
        <p:spPr>
          <a:xfrm>
            <a:off x="7604125" y="2399766"/>
            <a:ext cx="227011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BBFCC928-4915-9A2B-A184-58A8E9BB6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0404" y="1658667"/>
            <a:ext cx="3550448" cy="1770333"/>
          </a:xfrm>
          <a:prstGeom prst="rect">
            <a:avLst/>
          </a:prstGeom>
        </p:spPr>
      </p:pic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530DD13A-73EA-4EE2-35B0-03841B1240E5}"/>
              </a:ext>
            </a:extLst>
          </p:cNvPr>
          <p:cNvSpPr/>
          <p:nvPr/>
        </p:nvSpPr>
        <p:spPr>
          <a:xfrm>
            <a:off x="3455387" y="2428213"/>
            <a:ext cx="227011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FCE66964-9D2C-2F5F-36D4-439E64E67FFD}"/>
              </a:ext>
            </a:extLst>
          </p:cNvPr>
          <p:cNvSpPr/>
          <p:nvPr/>
        </p:nvSpPr>
        <p:spPr>
          <a:xfrm rot="8270530">
            <a:off x="1327502" y="1693929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085329-57C4-B29E-F3B2-8987C88DD3E2}"/>
              </a:ext>
            </a:extLst>
          </p:cNvPr>
          <p:cNvSpPr/>
          <p:nvPr/>
        </p:nvSpPr>
        <p:spPr>
          <a:xfrm>
            <a:off x="1079847" y="1952879"/>
            <a:ext cx="435768" cy="150019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8B46C277-CB45-C9E9-280F-592286601E5D}"/>
              </a:ext>
            </a:extLst>
          </p:cNvPr>
          <p:cNvSpPr/>
          <p:nvPr/>
        </p:nvSpPr>
        <p:spPr>
          <a:xfrm rot="14401552">
            <a:off x="5355673" y="2921785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8B7780-D5C0-CE00-9E26-5A3244ECB1EB}"/>
              </a:ext>
            </a:extLst>
          </p:cNvPr>
          <p:cNvSpPr/>
          <p:nvPr/>
        </p:nvSpPr>
        <p:spPr>
          <a:xfrm>
            <a:off x="4969967" y="2550897"/>
            <a:ext cx="845476" cy="203022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B1F8C5E-0FF7-A25F-9C51-C6CA1168BD8A}"/>
              </a:ext>
            </a:extLst>
          </p:cNvPr>
          <p:cNvSpPr/>
          <p:nvPr/>
        </p:nvSpPr>
        <p:spPr>
          <a:xfrm rot="14401552">
            <a:off x="9514891" y="3460866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269F0F-7A7E-309F-933E-689EC39D8602}"/>
              </a:ext>
            </a:extLst>
          </p:cNvPr>
          <p:cNvSpPr/>
          <p:nvPr/>
        </p:nvSpPr>
        <p:spPr>
          <a:xfrm>
            <a:off x="9506147" y="3127979"/>
            <a:ext cx="171253" cy="171430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47F72433-BE6D-2015-4368-84A75A2BEB2B}"/>
              </a:ext>
            </a:extLst>
          </p:cNvPr>
          <p:cNvSpPr/>
          <p:nvPr/>
        </p:nvSpPr>
        <p:spPr>
          <a:xfrm rot="8853878">
            <a:off x="2563339" y="6179225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CF2C03C-6FAF-0A62-DDED-388219C8A3C8}"/>
              </a:ext>
            </a:extLst>
          </p:cNvPr>
          <p:cNvSpPr/>
          <p:nvPr/>
        </p:nvSpPr>
        <p:spPr>
          <a:xfrm>
            <a:off x="2095429" y="6425115"/>
            <a:ext cx="489478" cy="169757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279B6E7-2A28-D00A-7108-FBA14414097E}"/>
              </a:ext>
            </a:extLst>
          </p:cNvPr>
          <p:cNvSpPr/>
          <p:nvPr/>
        </p:nvSpPr>
        <p:spPr>
          <a:xfrm>
            <a:off x="6341268" y="5761829"/>
            <a:ext cx="425883" cy="108455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91E43ABB-8D52-2674-218F-701817E060F1}"/>
              </a:ext>
            </a:extLst>
          </p:cNvPr>
          <p:cNvSpPr/>
          <p:nvPr/>
        </p:nvSpPr>
        <p:spPr>
          <a:xfrm rot="14547583">
            <a:off x="6476601" y="6045424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droite 37">
            <a:extLst>
              <a:ext uri="{FF2B5EF4-FFF2-40B4-BE49-F238E27FC236}">
                <a16:creationId xmlns:a16="http://schemas.microsoft.com/office/drawing/2014/main" id="{990315DE-7D2F-00AA-1B20-362EF49F37BD}"/>
              </a:ext>
            </a:extLst>
          </p:cNvPr>
          <p:cNvSpPr/>
          <p:nvPr/>
        </p:nvSpPr>
        <p:spPr>
          <a:xfrm rot="14489630">
            <a:off x="10591876" y="6153046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4FF987-206D-76EB-6E2A-3424B39CD9D7}"/>
              </a:ext>
            </a:extLst>
          </p:cNvPr>
          <p:cNvSpPr/>
          <p:nvPr/>
        </p:nvSpPr>
        <p:spPr>
          <a:xfrm>
            <a:off x="10282232" y="5870284"/>
            <a:ext cx="434584" cy="95856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virage 39">
            <a:extLst>
              <a:ext uri="{FF2B5EF4-FFF2-40B4-BE49-F238E27FC236}">
                <a16:creationId xmlns:a16="http://schemas.microsoft.com/office/drawing/2014/main" id="{DBF682F9-8A22-A86E-33A2-1FEF2B746F9D}"/>
              </a:ext>
            </a:extLst>
          </p:cNvPr>
          <p:cNvSpPr/>
          <p:nvPr/>
        </p:nvSpPr>
        <p:spPr>
          <a:xfrm>
            <a:off x="9653590" y="5629235"/>
            <a:ext cx="345282" cy="594162"/>
          </a:xfrm>
          <a:prstGeom prst="ben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B16741B8-F6BF-A690-9F66-D98377B637B6}"/>
              </a:ext>
            </a:extLst>
          </p:cNvPr>
          <p:cNvSpPr txBox="1"/>
          <p:nvPr/>
        </p:nvSpPr>
        <p:spPr>
          <a:xfrm>
            <a:off x="9030891" y="6238436"/>
            <a:ext cx="154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Remplissage des données de CB</a:t>
            </a:r>
          </a:p>
        </p:txBody>
      </p:sp>
      <p:sp>
        <p:nvSpPr>
          <p:cNvPr id="44" name="Espace réservé du numéro de diapositive 43">
            <a:extLst>
              <a:ext uri="{FF2B5EF4-FFF2-40B4-BE49-F238E27FC236}">
                <a16:creationId xmlns:a16="http://schemas.microsoft.com/office/drawing/2014/main" id="{B611BBDC-AD77-DCFF-5F53-3AFDE1B3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4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B9A5E-5BB5-1819-7681-A1876EC23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256D787-F7D7-EDE3-A17A-14306092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59" y="1737738"/>
            <a:ext cx="4609681" cy="180851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4273E6-2434-D0EA-0F9F-E3DC98F9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Story </a:t>
            </a:r>
            <a:r>
              <a:rPr lang="fr-FR" err="1"/>
              <a:t>Board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CDF46C-6144-A925-B4F5-50775FE3BE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Parcours vendeur pour l’ajout d’une voiture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C226260-5414-446F-4B97-B832E0AE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783849"/>
            <a:ext cx="3312312" cy="1762407"/>
          </a:xfrm>
          <a:prstGeom prst="rect">
            <a:avLst/>
          </a:prstGeom>
        </p:spPr>
      </p:pic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C8A70748-11BB-A2D0-CA7F-C372B2B2231A}"/>
              </a:ext>
            </a:extLst>
          </p:cNvPr>
          <p:cNvSpPr/>
          <p:nvPr/>
        </p:nvSpPr>
        <p:spPr>
          <a:xfrm rot="5400000">
            <a:off x="3959907" y="3646802"/>
            <a:ext cx="227011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530DD13A-73EA-4EE2-35B0-03841B1240E5}"/>
              </a:ext>
            </a:extLst>
          </p:cNvPr>
          <p:cNvSpPr/>
          <p:nvPr/>
        </p:nvSpPr>
        <p:spPr>
          <a:xfrm>
            <a:off x="3455387" y="2428213"/>
            <a:ext cx="227011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FCE66964-9D2C-2F5F-36D4-439E64E67FFD}"/>
              </a:ext>
            </a:extLst>
          </p:cNvPr>
          <p:cNvSpPr/>
          <p:nvPr/>
        </p:nvSpPr>
        <p:spPr>
          <a:xfrm rot="8270530">
            <a:off x="1327502" y="1693929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085329-57C4-B29E-F3B2-8987C88DD3E2}"/>
              </a:ext>
            </a:extLst>
          </p:cNvPr>
          <p:cNvSpPr/>
          <p:nvPr/>
        </p:nvSpPr>
        <p:spPr>
          <a:xfrm>
            <a:off x="1079847" y="1952879"/>
            <a:ext cx="435768" cy="150019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8B46C277-CB45-C9E9-280F-592286601E5D}"/>
              </a:ext>
            </a:extLst>
          </p:cNvPr>
          <p:cNvSpPr/>
          <p:nvPr/>
        </p:nvSpPr>
        <p:spPr>
          <a:xfrm rot="14401552">
            <a:off x="5668555" y="2967626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8B7780-D5C0-CE00-9E26-5A3244ECB1EB}"/>
              </a:ext>
            </a:extLst>
          </p:cNvPr>
          <p:cNvSpPr/>
          <p:nvPr/>
        </p:nvSpPr>
        <p:spPr>
          <a:xfrm>
            <a:off x="5103051" y="2540486"/>
            <a:ext cx="1101487" cy="238866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F350ADF-8099-CF61-A65E-C27943EF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82252"/>
            <a:ext cx="4080975" cy="27106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9269F0F-7A7E-309F-933E-689EC39D8602}"/>
              </a:ext>
            </a:extLst>
          </p:cNvPr>
          <p:cNvSpPr/>
          <p:nvPr/>
        </p:nvSpPr>
        <p:spPr>
          <a:xfrm>
            <a:off x="1530795" y="6596139"/>
            <a:ext cx="454121" cy="171430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32E7441-447F-AE55-3A65-AE36DF4F0BCA}"/>
              </a:ext>
            </a:extLst>
          </p:cNvPr>
          <p:cNvGrpSpPr/>
          <p:nvPr/>
        </p:nvGrpSpPr>
        <p:grpSpPr>
          <a:xfrm>
            <a:off x="5563273" y="3999826"/>
            <a:ext cx="2329280" cy="2355610"/>
            <a:chOff x="8345809" y="2788315"/>
            <a:chExt cx="3565318" cy="327875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B77E4A3-5363-1CA0-8126-69768B00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5809" y="2788315"/>
              <a:ext cx="3565318" cy="1867949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F1C61311-BD9A-5438-BE3A-17CF828EB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63" r="835"/>
            <a:stretch/>
          </p:blipFill>
          <p:spPr>
            <a:xfrm>
              <a:off x="8345809" y="4518444"/>
              <a:ext cx="3565318" cy="1548628"/>
            </a:xfrm>
            <a:prstGeom prst="rect">
              <a:avLst/>
            </a:prstGeom>
          </p:spPr>
        </p:pic>
      </p:grp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7C7F0710-A69F-65AA-8294-377B0020183A}"/>
              </a:ext>
            </a:extLst>
          </p:cNvPr>
          <p:cNvSpPr/>
          <p:nvPr/>
        </p:nvSpPr>
        <p:spPr>
          <a:xfrm>
            <a:off x="5279668" y="4996656"/>
            <a:ext cx="227011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droite 41">
            <a:extLst>
              <a:ext uri="{FF2B5EF4-FFF2-40B4-BE49-F238E27FC236}">
                <a16:creationId xmlns:a16="http://schemas.microsoft.com/office/drawing/2014/main" id="{B41EDD7D-C116-85CD-61CF-5F2DB4F033D6}"/>
              </a:ext>
            </a:extLst>
          </p:cNvPr>
          <p:cNvSpPr/>
          <p:nvPr/>
        </p:nvSpPr>
        <p:spPr>
          <a:xfrm>
            <a:off x="8022857" y="5014230"/>
            <a:ext cx="227011" cy="228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DE9071AF-A73D-8FD6-B713-26AF4D899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2118" y="4229897"/>
            <a:ext cx="3785042" cy="1990718"/>
          </a:xfrm>
          <a:prstGeom prst="rect">
            <a:avLst/>
          </a:prstGeom>
        </p:spPr>
      </p:pic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1B1F8C5E-0FF7-A25F-9C51-C6CA1168BD8A}"/>
              </a:ext>
            </a:extLst>
          </p:cNvPr>
          <p:cNvSpPr/>
          <p:nvPr/>
        </p:nvSpPr>
        <p:spPr>
          <a:xfrm rot="1601853">
            <a:off x="1014102" y="6390089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A0B512E2-756C-48F4-B76D-B26B5CD9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86536"/>
            <a:ext cx="4080975" cy="271062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1AE0253-FC8A-3165-5253-35907D1DC68F}"/>
              </a:ext>
            </a:extLst>
          </p:cNvPr>
          <p:cNvSpPr/>
          <p:nvPr/>
        </p:nvSpPr>
        <p:spPr>
          <a:xfrm>
            <a:off x="1530795" y="6600423"/>
            <a:ext cx="454121" cy="171430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F1A76761-3CAD-9CE0-8699-D3B2AB2B797E}"/>
              </a:ext>
            </a:extLst>
          </p:cNvPr>
          <p:cNvSpPr/>
          <p:nvPr/>
        </p:nvSpPr>
        <p:spPr>
          <a:xfrm rot="1601853">
            <a:off x="1014102" y="6394373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CA09453-D788-2DAC-67AA-197F98AD4759}"/>
              </a:ext>
            </a:extLst>
          </p:cNvPr>
          <p:cNvSpPr/>
          <p:nvPr/>
        </p:nvSpPr>
        <p:spPr>
          <a:xfrm>
            <a:off x="1530796" y="6611599"/>
            <a:ext cx="454121" cy="171430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Flèche : droite 51">
            <a:extLst>
              <a:ext uri="{FF2B5EF4-FFF2-40B4-BE49-F238E27FC236}">
                <a16:creationId xmlns:a16="http://schemas.microsoft.com/office/drawing/2014/main" id="{CFA68948-C3F4-8CD8-9130-5C8568B9B2AE}"/>
              </a:ext>
            </a:extLst>
          </p:cNvPr>
          <p:cNvSpPr/>
          <p:nvPr/>
        </p:nvSpPr>
        <p:spPr>
          <a:xfrm rot="1601853">
            <a:off x="1014103" y="6405549"/>
            <a:ext cx="471422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956C07-C696-2C19-6C0C-296B91BFD808}"/>
              </a:ext>
            </a:extLst>
          </p:cNvPr>
          <p:cNvSpPr/>
          <p:nvPr/>
        </p:nvSpPr>
        <p:spPr>
          <a:xfrm>
            <a:off x="6280596" y="6185235"/>
            <a:ext cx="922685" cy="171430"/>
          </a:xfrm>
          <a:prstGeom prst="rect">
            <a:avLst/>
          </a:prstGeom>
          <a:noFill/>
          <a:ln>
            <a:solidFill>
              <a:schemeClr val="accent3"/>
            </a:solidFill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53">
            <a:extLst>
              <a:ext uri="{FF2B5EF4-FFF2-40B4-BE49-F238E27FC236}">
                <a16:creationId xmlns:a16="http://schemas.microsoft.com/office/drawing/2014/main" id="{676D6772-FC33-E8CA-D954-8EDFB5E2C665}"/>
              </a:ext>
            </a:extLst>
          </p:cNvPr>
          <p:cNvSpPr/>
          <p:nvPr/>
        </p:nvSpPr>
        <p:spPr>
          <a:xfrm rot="19885024">
            <a:off x="5834777" y="6396856"/>
            <a:ext cx="419866" cy="17078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space réservé du numéro de diapositive 54">
            <a:extLst>
              <a:ext uri="{FF2B5EF4-FFF2-40B4-BE49-F238E27FC236}">
                <a16:creationId xmlns:a16="http://schemas.microsoft.com/office/drawing/2014/main" id="{20C72A98-3FCB-94D0-A0E5-88424D4BE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6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08B17-266A-4FD0-4412-3C7E07B1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Versionning</a:t>
            </a:r>
            <a:r>
              <a:rPr lang="fr-FR"/>
              <a:t> Git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C648409-63CA-36D4-E43D-FFFCFCDC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169" y="3912891"/>
            <a:ext cx="3694441" cy="254505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E2DB689-F5B8-254F-7B2A-70D7BA3D2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570" y="3821915"/>
            <a:ext cx="3694441" cy="254252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E8B3FBB-1693-F923-1C76-BD3410B2E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20" y="817332"/>
            <a:ext cx="3419500" cy="29241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3139077-9C85-C9C7-D4C9-95FEAB52D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99" y="1209439"/>
            <a:ext cx="3419500" cy="2567162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2ADA4565-F038-EDD1-1AEC-092753025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5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DDA46-7E2E-8BE9-B0C7-79B44D2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Bilan de l’équipe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F7C3D0-C559-5441-2273-9B0318DD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00727B-DCF4-F913-1BA3-7D6C6A91B035}"/>
              </a:ext>
            </a:extLst>
          </p:cNvPr>
          <p:cNvSpPr txBox="1"/>
          <p:nvPr/>
        </p:nvSpPr>
        <p:spPr>
          <a:xfrm>
            <a:off x="1070596" y="1677013"/>
            <a:ext cx="9259973" cy="3503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/>
              <a:t>Problèmes rencontrés: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Jongler entre les langages (JS &lt;-&gt; HTML)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Solution : Se faire aider par d’autres membres du groupe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Erreurs de syntaxe non debuggée en </a:t>
            </a:r>
            <a:r>
              <a:rPr lang="fr-FR" err="1"/>
              <a:t>Front-End</a:t>
            </a:r>
            <a:endParaRPr lang="fr-FR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Solutions: Se faire relire par un membre du groupe si toujours pas de solution débogage avec </a:t>
            </a:r>
            <a:r>
              <a:rPr lang="fr-FR" err="1"/>
              <a:t>chatGPT</a:t>
            </a:r>
            <a:endParaRPr lang="fr-F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Avoir une application concrète du travail de développeur web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/>
              <a:t>Apprendre a travailler avec le travail d’autre membre du groupe</a:t>
            </a:r>
          </a:p>
        </p:txBody>
      </p:sp>
    </p:spTree>
    <p:extLst>
      <p:ext uri="{BB962C8B-B14F-4D97-AF65-F5344CB8AC3E}">
        <p14:creationId xmlns:p14="http://schemas.microsoft.com/office/powerpoint/2010/main" val="240161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3DDA46-7E2E-8BE9-B0C7-79B44D26D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Sources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F5C2BC-D6F3-DCB4-F01F-B9C6A02AF1EC}"/>
              </a:ext>
            </a:extLst>
          </p:cNvPr>
          <p:cNvSpPr txBox="1"/>
          <p:nvPr/>
        </p:nvSpPr>
        <p:spPr>
          <a:xfrm>
            <a:off x="869795" y="1674674"/>
            <a:ext cx="1003609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Cours de Web Dynamique, 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Dr. Manolo 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altLang="fr-F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Idées de mise en page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front-end</a:t>
            </a:r>
            <a:endParaRPr kumimoji="0" lang="fr-FR" altLang="fr-FR" sz="18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fr-FR" err="1">
                <a:latin typeface="Arial" panose="020B0604020202020204" pitchFamily="34" charset="0"/>
              </a:rPr>
              <a:t>LeBonCoin</a:t>
            </a:r>
            <a:r>
              <a:rPr lang="fr-FR" altLang="fr-FR">
                <a:latin typeface="Arial" panose="020B0604020202020204" pitchFamily="34" charset="0"/>
              </a:rPr>
              <a:t>, </a:t>
            </a:r>
            <a:r>
              <a:rPr lang="fr-FR" altLang="fr-FR">
                <a:latin typeface="Arial" panose="020B0604020202020204" pitchFamily="34" charset="0"/>
                <a:hlinkClick r:id="rId2"/>
              </a:rPr>
              <a:t>https://www.leboncoin.fr</a:t>
            </a:r>
            <a:endParaRPr lang="fr-FR" altLang="fr-FR"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 Centrale, </a:t>
            </a:r>
            <a:r>
              <a:rPr lang="fr-FR" altLang="fr-FR">
                <a:latin typeface="Arial" panose="020B0604020202020204" pitchFamily="34" charset="0"/>
                <a:hlinkClick r:id="rId3"/>
              </a:rPr>
              <a:t>https://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www.lacentrale.fr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fr-FR" err="1">
                <a:latin typeface="Arial"/>
                <a:cs typeface="Arial"/>
              </a:rPr>
              <a:t>InterEncheres</a:t>
            </a:r>
            <a:r>
              <a:rPr lang="fr-FR" altLang="fr-FR">
                <a:latin typeface="Arial"/>
                <a:cs typeface="Arial"/>
              </a:rPr>
              <a:t>, </a:t>
            </a:r>
            <a:r>
              <a:rPr lang="fr-FR" altLang="fr-FR">
                <a:latin typeface="Arial" panose="020B0604020202020204" pitchFamily="34" charset="0"/>
                <a:hlinkClick r:id="rId4"/>
              </a:rPr>
              <a:t>https://</a:t>
            </a:r>
            <a:r>
              <a:rPr lang="fr-FR" altLang="fr-FR">
                <a:latin typeface="Arial"/>
                <a:cs typeface="Arial"/>
                <a:hlinkClick r:id="rId4"/>
              </a:rPr>
              <a:t>www.interencheres.com</a:t>
            </a:r>
            <a:endParaRPr lang="fr-FR" altLang="fr-FR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altLang="fr-FR">
                <a:latin typeface="Arial" panose="020B0604020202020204" pitchFamily="34" charset="0"/>
                <a:cs typeface="Arial"/>
              </a:rPr>
              <a:t>Mot de passe crypté / Haché </a:t>
            </a:r>
            <a:r>
              <a:rPr lang="fr-FR" altLang="fr-FR" err="1">
                <a:latin typeface="Arial" panose="020B0604020202020204" pitchFamily="34" charset="0"/>
                <a:cs typeface="Arial"/>
              </a:rPr>
              <a:t>ecrit</a:t>
            </a:r>
            <a:r>
              <a:rPr lang="fr-FR" altLang="fr-FR">
                <a:latin typeface="Arial" panose="020B0604020202020204" pitchFamily="34" charset="0"/>
                <a:cs typeface="Arial"/>
              </a:rPr>
              <a:t> par « </a:t>
            </a:r>
            <a:r>
              <a:rPr lang="fr-FR" altLang="fr-FR" err="1">
                <a:latin typeface="Arial" panose="020B0604020202020204" pitchFamily="34" charset="0"/>
                <a:cs typeface="Arial"/>
              </a:rPr>
              <a:t>rriicchhaa</a:t>
            </a:r>
            <a:r>
              <a:rPr lang="fr-FR" altLang="fr-FR">
                <a:latin typeface="Arial" panose="020B0604020202020204" pitchFamily="34" charset="0"/>
                <a:cs typeface="Arial"/>
              </a:rPr>
              <a:t> »: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/>
                <a:hlinkClick r:id="rId5"/>
              </a:rPr>
              <a:t>https://www.geeksforgeeks.org/what-is-the-most-used-method-for-hashing-passwords-in-php/</a:t>
            </a:r>
            <a:endParaRPr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7F9B085-A6DC-8040-E7B3-EAF62A91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6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43C8C55-C519-445F-7D01-3AF973A0A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0F15E2D-A98A-FDE7-7B30-C5931C40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487346"/>
          </a:xfrm>
        </p:spPr>
        <p:txBody>
          <a:bodyPr>
            <a:normAutofit/>
          </a:bodyPr>
          <a:lstStyle/>
          <a:p>
            <a:r>
              <a:rPr lang="fr-FR"/>
              <a:t>Architecture du système</a:t>
            </a:r>
          </a:p>
          <a:p>
            <a:r>
              <a:rPr lang="fr-FR"/>
              <a:t>Conception </a:t>
            </a:r>
            <a:r>
              <a:rPr lang="fr-FR" err="1"/>
              <a:t>back-end</a:t>
            </a:r>
            <a:endParaRPr lang="fr-FR"/>
          </a:p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Spécification fonctionnelle</a:t>
            </a:r>
          </a:p>
          <a:p>
            <a:pPr lvl="1"/>
            <a:r>
              <a:rPr lang="fr-FR"/>
              <a:t>Page Accueil</a:t>
            </a:r>
          </a:p>
          <a:p>
            <a:pPr lvl="1"/>
            <a:r>
              <a:rPr lang="fr-FR"/>
              <a:t>Page annonce comptant/négociations</a:t>
            </a:r>
          </a:p>
          <a:p>
            <a:pPr lvl="1"/>
            <a:r>
              <a:rPr lang="fr-FR"/>
              <a:t>Page de Connection</a:t>
            </a:r>
          </a:p>
          <a:p>
            <a:r>
              <a:rPr lang="fr-FR"/>
              <a:t>Story </a:t>
            </a:r>
            <a:r>
              <a:rPr lang="fr-FR" err="1"/>
              <a:t>Board</a:t>
            </a:r>
            <a:r>
              <a:rPr lang="fr-FR"/>
              <a:t> </a:t>
            </a:r>
          </a:p>
          <a:p>
            <a:r>
              <a:rPr lang="fr-FR" err="1"/>
              <a:t>Versionning</a:t>
            </a:r>
            <a:r>
              <a:rPr lang="fr-FR"/>
              <a:t> GIT</a:t>
            </a:r>
          </a:p>
          <a:p>
            <a:r>
              <a:rPr lang="fr-FR"/>
              <a:t>Bilan de l’équipe</a:t>
            </a:r>
          </a:p>
          <a:p>
            <a:r>
              <a:rPr lang="fr-FR"/>
              <a:t>Sources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6072D0-2A77-5751-3B6B-604F8227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2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6D541-FBF2-69AF-C297-015E24A50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Architecture du système</a:t>
            </a:r>
          </a:p>
        </p:txBody>
      </p:sp>
      <p:pic>
        <p:nvPicPr>
          <p:cNvPr id="6" name="Espace réservé du contenu 5" descr="Une image contenant diagramme, capture d’écran, Plan, ligne&#10;&#10;Description générée automatiquement">
            <a:extLst>
              <a:ext uri="{FF2B5EF4-FFF2-40B4-BE49-F238E27FC236}">
                <a16:creationId xmlns:a16="http://schemas.microsoft.com/office/drawing/2014/main" id="{FA241E4A-1A3F-2A82-C08F-90C28D81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464" y="1085555"/>
            <a:ext cx="9530486" cy="5683546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28E372-308C-8F2C-7DC7-39E3D64C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8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1E1DC0-85CF-0D8F-6A90-25280338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Conception </a:t>
            </a:r>
            <a:r>
              <a:rPr lang="fr-FR" err="1"/>
              <a:t>Back-end</a:t>
            </a:r>
            <a:endParaRPr lang="fr-FR"/>
          </a:p>
        </p:txBody>
      </p:sp>
      <p:pic>
        <p:nvPicPr>
          <p:cNvPr id="6" name="Espace réservé du contenu 5" descr="Une image contenant texte, diagramme, Police, Plan&#10;&#10;Description générée automatiquement">
            <a:extLst>
              <a:ext uri="{FF2B5EF4-FFF2-40B4-BE49-F238E27FC236}">
                <a16:creationId xmlns:a16="http://schemas.microsoft.com/office/drawing/2014/main" id="{C898B227-5DD0-23FB-283B-14E5FFDD1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73"/>
          <a:stretch/>
        </p:blipFill>
        <p:spPr>
          <a:xfrm>
            <a:off x="348323" y="1464074"/>
            <a:ext cx="11495353" cy="4654927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0A7129-98A1-036A-25D9-5F663B436B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Modèle Entité-association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40941DDF-FAE5-D727-770D-1BE948E9214A}"/>
              </a:ext>
            </a:extLst>
          </p:cNvPr>
          <p:cNvSpPr txBox="1">
            <a:spLocks/>
          </p:cNvSpPr>
          <p:nvPr/>
        </p:nvSpPr>
        <p:spPr>
          <a:xfrm>
            <a:off x="9284576" y="6483746"/>
            <a:ext cx="1514265" cy="374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fr-FR" sz="20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/>
              <a:t>Réalisé sur </a:t>
            </a:r>
            <a:r>
              <a:rPr lang="fr-FR" sz="1100" err="1"/>
              <a:t>JMerise</a:t>
            </a:r>
            <a:endParaRPr lang="fr-FR" sz="110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7ACB2A0-CCB9-1320-A9D6-A3169B8AF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3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7D67E-874C-3A97-BFA0-32569460B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688D7-5F2A-5E30-7CB3-BF9E7316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Conception </a:t>
            </a:r>
            <a:r>
              <a:rPr lang="fr-FR" err="1"/>
              <a:t>Back-end</a:t>
            </a:r>
            <a:endParaRPr lang="fr-FR"/>
          </a:p>
        </p:txBody>
      </p:sp>
      <p:pic>
        <p:nvPicPr>
          <p:cNvPr id="6" name="Espace réservé du contenu 5" descr="Une image contenant texte, diagramme, Plan, Police&#10;&#10;Description générée automatiquement">
            <a:extLst>
              <a:ext uri="{FF2B5EF4-FFF2-40B4-BE49-F238E27FC236}">
                <a16:creationId xmlns:a16="http://schemas.microsoft.com/office/drawing/2014/main" id="{92965C52-0037-22F0-0D8B-D256BA476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400" y="1598758"/>
            <a:ext cx="8322667" cy="5058229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A058E13-2A1F-16E7-9F93-43C95C206D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Modèle Relationnel</a:t>
            </a:r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99BE4736-4146-6935-A174-08855FF3FFDF}"/>
              </a:ext>
            </a:extLst>
          </p:cNvPr>
          <p:cNvSpPr txBox="1">
            <a:spLocks/>
          </p:cNvSpPr>
          <p:nvPr/>
        </p:nvSpPr>
        <p:spPr>
          <a:xfrm>
            <a:off x="9284576" y="6483746"/>
            <a:ext cx="1514265" cy="374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fr-FR" sz="2000" kern="1200" dirty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/>
              <a:t>Réalisé sur </a:t>
            </a:r>
            <a:r>
              <a:rPr lang="fr-FR" sz="1100" err="1"/>
              <a:t>JMerise</a:t>
            </a:r>
            <a:endParaRPr lang="fr-FR" sz="110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A246F12-09DA-7FA8-B42A-9926DD40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8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488F4-F51C-14E9-7640-08956F39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83" y="400050"/>
            <a:ext cx="9663169" cy="673100"/>
          </a:xfrm>
        </p:spPr>
        <p:txBody>
          <a:bodyPr>
            <a:normAutofit fontScale="90000"/>
          </a:bodyPr>
          <a:lstStyle/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Spécification fonctionnelle</a:t>
            </a:r>
            <a:br>
              <a:rPr lang="fr-FR"/>
            </a:b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19E42F-D6C5-BF98-C2ED-67A65226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Page Accueil</a:t>
            </a:r>
          </a:p>
          <a:p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2FD8BD0-EA9D-23AD-36CA-23B70460F513}"/>
              </a:ext>
            </a:extLst>
          </p:cNvPr>
          <p:cNvGrpSpPr/>
          <p:nvPr/>
        </p:nvGrpSpPr>
        <p:grpSpPr>
          <a:xfrm>
            <a:off x="3595221" y="1073150"/>
            <a:ext cx="5178766" cy="5524096"/>
            <a:chOff x="6095999" y="1183585"/>
            <a:chExt cx="4173876" cy="531144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70E2519-D891-93EB-28F5-47E312E3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433"/>
            <a:stretch/>
          </p:blipFill>
          <p:spPr>
            <a:xfrm>
              <a:off x="6147564" y="4634957"/>
              <a:ext cx="4076742" cy="1860073"/>
            </a:xfrm>
            <a:prstGeom prst="rect">
              <a:avLst/>
            </a:prstGeom>
          </p:spPr>
        </p:pic>
        <p:pic>
          <p:nvPicPr>
            <p:cNvPr id="15" name="Espace réservé du contenu 6">
              <a:extLst>
                <a:ext uri="{FF2B5EF4-FFF2-40B4-BE49-F238E27FC236}">
                  <a16:creationId xmlns:a16="http://schemas.microsoft.com/office/drawing/2014/main" id="{C8DC47ED-5A82-9251-709F-3F653074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9" y="1183585"/>
              <a:ext cx="4173876" cy="2346232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7C99F104-6ACB-0994-2A2A-BA570F05C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7563" y="2781580"/>
              <a:ext cx="4076743" cy="1889714"/>
            </a:xfrm>
            <a:prstGeom prst="rect">
              <a:avLst/>
            </a:prstGeom>
          </p:spPr>
        </p:pic>
      </p:grpSp>
      <p:sp>
        <p:nvSpPr>
          <p:cNvPr id="20" name="Accolade ouvrante 19">
            <a:extLst>
              <a:ext uri="{FF2B5EF4-FFF2-40B4-BE49-F238E27FC236}">
                <a16:creationId xmlns:a16="http://schemas.microsoft.com/office/drawing/2014/main" id="{32B097EF-BD46-FEF5-3627-7D677A855DD6}"/>
              </a:ext>
            </a:extLst>
          </p:cNvPr>
          <p:cNvSpPr/>
          <p:nvPr/>
        </p:nvSpPr>
        <p:spPr>
          <a:xfrm>
            <a:off x="3393725" y="4700494"/>
            <a:ext cx="155657" cy="1861921"/>
          </a:xfrm>
          <a:prstGeom prst="leftBrace">
            <a:avLst>
              <a:gd name="adj1" fmla="val 5866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DA9C799-F23E-159A-74C7-3039E4310DFB}"/>
              </a:ext>
            </a:extLst>
          </p:cNvPr>
          <p:cNvSpPr txBox="1"/>
          <p:nvPr/>
        </p:nvSpPr>
        <p:spPr>
          <a:xfrm>
            <a:off x="2642243" y="5491181"/>
            <a:ext cx="641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err="1"/>
              <a:t>Footer</a:t>
            </a:r>
            <a:endParaRPr lang="fr-FR" sz="120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996BF9F-F7A5-10CA-764C-AB78FFA49BC3}"/>
              </a:ext>
            </a:extLst>
          </p:cNvPr>
          <p:cNvSpPr txBox="1"/>
          <p:nvPr/>
        </p:nvSpPr>
        <p:spPr>
          <a:xfrm>
            <a:off x="8887469" y="1204602"/>
            <a:ext cx="2756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Menu de navigation du site internet</a:t>
            </a:r>
          </a:p>
        </p:txBody>
      </p:sp>
      <p:sp>
        <p:nvSpPr>
          <p:cNvPr id="23" name="Accolade ouvrante 22">
            <a:extLst>
              <a:ext uri="{FF2B5EF4-FFF2-40B4-BE49-F238E27FC236}">
                <a16:creationId xmlns:a16="http://schemas.microsoft.com/office/drawing/2014/main" id="{0ED92173-C04C-1CB7-B5E4-E40E55868A01}"/>
              </a:ext>
            </a:extLst>
          </p:cNvPr>
          <p:cNvSpPr/>
          <p:nvPr/>
        </p:nvSpPr>
        <p:spPr>
          <a:xfrm flipH="1">
            <a:off x="8765647" y="1129902"/>
            <a:ext cx="121822" cy="426401"/>
          </a:xfrm>
          <a:prstGeom prst="leftBrace">
            <a:avLst>
              <a:gd name="adj1" fmla="val 36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Accolade ouvrante 23">
            <a:extLst>
              <a:ext uri="{FF2B5EF4-FFF2-40B4-BE49-F238E27FC236}">
                <a16:creationId xmlns:a16="http://schemas.microsoft.com/office/drawing/2014/main" id="{2524CC35-2077-7F95-E67C-8626733C7542}"/>
              </a:ext>
            </a:extLst>
          </p:cNvPr>
          <p:cNvSpPr/>
          <p:nvPr/>
        </p:nvSpPr>
        <p:spPr>
          <a:xfrm>
            <a:off x="3393724" y="2797347"/>
            <a:ext cx="155657" cy="1840921"/>
          </a:xfrm>
          <a:prstGeom prst="leftBrace">
            <a:avLst>
              <a:gd name="adj1" fmla="val 5866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DE69E7A-0489-736E-0365-D78DCF0CFFA9}"/>
              </a:ext>
            </a:extLst>
          </p:cNvPr>
          <p:cNvSpPr txBox="1"/>
          <p:nvPr/>
        </p:nvSpPr>
        <p:spPr>
          <a:xfrm>
            <a:off x="1344089" y="3579307"/>
            <a:ext cx="195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Menu des « ventes flash »</a:t>
            </a:r>
          </a:p>
        </p:txBody>
      </p:sp>
      <p:sp>
        <p:nvSpPr>
          <p:cNvPr id="26" name="Accolade ouvrante 25">
            <a:extLst>
              <a:ext uri="{FF2B5EF4-FFF2-40B4-BE49-F238E27FC236}">
                <a16:creationId xmlns:a16="http://schemas.microsoft.com/office/drawing/2014/main" id="{51455D98-4828-7BD4-8DCC-80771A21ABE6}"/>
              </a:ext>
            </a:extLst>
          </p:cNvPr>
          <p:cNvSpPr/>
          <p:nvPr/>
        </p:nvSpPr>
        <p:spPr>
          <a:xfrm flipH="1">
            <a:off x="8773987" y="1595526"/>
            <a:ext cx="121822" cy="1159580"/>
          </a:xfrm>
          <a:prstGeom prst="leftBrace">
            <a:avLst>
              <a:gd name="adj1" fmla="val 36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446267A-BCE3-EF14-1E56-41F994BF4B67}"/>
              </a:ext>
            </a:extLst>
          </p:cNvPr>
          <p:cNvSpPr txBox="1"/>
          <p:nvPr/>
        </p:nvSpPr>
        <p:spPr>
          <a:xfrm>
            <a:off x="8927951" y="2016234"/>
            <a:ext cx="2756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Carrousel d’images</a:t>
            </a:r>
          </a:p>
        </p:txBody>
      </p:sp>
      <p:sp>
        <p:nvSpPr>
          <p:cNvPr id="28" name="Espace réservé du numéro de diapositive 27">
            <a:extLst>
              <a:ext uri="{FF2B5EF4-FFF2-40B4-BE49-F238E27FC236}">
                <a16:creationId xmlns:a16="http://schemas.microsoft.com/office/drawing/2014/main" id="{BAF30D05-725B-63C2-3FDD-E0CC619F1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40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488F4-F51C-14E9-7640-08956F39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83" y="400050"/>
            <a:ext cx="9663169" cy="673100"/>
          </a:xfrm>
        </p:spPr>
        <p:txBody>
          <a:bodyPr>
            <a:normAutofit fontScale="90000"/>
          </a:bodyPr>
          <a:lstStyle/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</a:t>
            </a:r>
            <a:br>
              <a:rPr lang="fr-FR"/>
            </a:br>
            <a:r>
              <a:rPr lang="fr-FR"/>
              <a:t>Spécification fonctionnelle</a:t>
            </a:r>
            <a:br>
              <a:rPr lang="fr-FR"/>
            </a:b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19E42F-D6C5-BF98-C2ED-67A65226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1717" y="1483348"/>
            <a:ext cx="8213552" cy="374254"/>
          </a:xfrm>
        </p:spPr>
        <p:txBody>
          <a:bodyPr/>
          <a:lstStyle/>
          <a:p>
            <a:r>
              <a:rPr lang="fr-FR"/>
              <a:t>Page Accueil</a:t>
            </a:r>
          </a:p>
          <a:p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4F0DFA0F-58D5-CC03-EAD9-1E24467B2420}"/>
              </a:ext>
            </a:extLst>
          </p:cNvPr>
          <p:cNvGrpSpPr/>
          <p:nvPr/>
        </p:nvGrpSpPr>
        <p:grpSpPr>
          <a:xfrm>
            <a:off x="5744528" y="260241"/>
            <a:ext cx="4621645" cy="6337517"/>
            <a:chOff x="6284248" y="195074"/>
            <a:chExt cx="3783204" cy="6262876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63D2B23-5E1B-48AA-E387-BE3B54450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4248" y="4659486"/>
              <a:ext cx="3783204" cy="1798464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C00A832-1865-6437-7A8E-90F3D5389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4248" y="195074"/>
              <a:ext cx="3783203" cy="185268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DE947A5-68EB-41C3-B2C6-98ED3DB75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4248" y="2047754"/>
              <a:ext cx="3783203" cy="1212309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B40E8A50-CC6A-F67B-E175-74B2B17E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4248" y="3260063"/>
              <a:ext cx="3783204" cy="1628982"/>
            </a:xfrm>
            <a:prstGeom prst="rect">
              <a:avLst/>
            </a:prstGeom>
          </p:spPr>
        </p:pic>
      </p:grp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7AE381F2-6479-E01B-49CF-F63E23C59C1E}"/>
              </a:ext>
            </a:extLst>
          </p:cNvPr>
          <p:cNvSpPr/>
          <p:nvPr/>
        </p:nvSpPr>
        <p:spPr>
          <a:xfrm>
            <a:off x="5040351" y="5094849"/>
            <a:ext cx="860874" cy="231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63345D-9900-98BE-AB5D-7C651FDC48D3}"/>
              </a:ext>
            </a:extLst>
          </p:cNvPr>
          <p:cNvSpPr/>
          <p:nvPr/>
        </p:nvSpPr>
        <p:spPr>
          <a:xfrm>
            <a:off x="4208214" y="3199209"/>
            <a:ext cx="709613" cy="1350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Flèche : droite 30">
            <a:extLst>
              <a:ext uri="{FF2B5EF4-FFF2-40B4-BE49-F238E27FC236}">
                <a16:creationId xmlns:a16="http://schemas.microsoft.com/office/drawing/2014/main" id="{8336EBF4-E00D-2545-C9D0-0463D67B4409}"/>
              </a:ext>
            </a:extLst>
          </p:cNvPr>
          <p:cNvSpPr/>
          <p:nvPr/>
        </p:nvSpPr>
        <p:spPr>
          <a:xfrm rot="10800000">
            <a:off x="7272078" y="5954274"/>
            <a:ext cx="3205421" cy="231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89CF23B-0996-D621-71BE-58DEBCD32DB4}"/>
              </a:ext>
            </a:extLst>
          </p:cNvPr>
          <p:cNvSpPr txBox="1"/>
          <p:nvPr/>
        </p:nvSpPr>
        <p:spPr>
          <a:xfrm>
            <a:off x="367700" y="4434908"/>
            <a:ext cx="4621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Division HTML:</a:t>
            </a:r>
          </a:p>
          <a:p>
            <a:r>
              <a:rPr lang="fr-FR" sz="1200"/>
              <a:t>Menu identique a celui du haut de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/>
              <a:t>Tout parcourir: lien HTML vers « </a:t>
            </a:r>
            <a:r>
              <a:rPr lang="fr-FR" sz="1200" err="1"/>
              <a:t>toutparcourir.php</a:t>
            </a:r>
            <a:r>
              <a:rPr lang="fr-FR" sz="120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/>
              <a:t>Votre compte : lien HTML vers « </a:t>
            </a:r>
            <a:r>
              <a:rPr lang="fr-FR" sz="1200" err="1"/>
              <a:t>votrecompte.php</a:t>
            </a:r>
            <a:r>
              <a:rPr lang="fr-FR" sz="120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/>
              <a:t>Accueil: lien HTML vers « </a:t>
            </a:r>
            <a:r>
              <a:rPr lang="fr-FR" sz="1200" err="1"/>
              <a:t>homepage.php</a:t>
            </a:r>
            <a:r>
              <a:rPr lang="fr-FR" sz="120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/>
              <a:t>Notifications: lien HTML vers « </a:t>
            </a:r>
            <a:r>
              <a:rPr lang="fr-FR" sz="1200" err="1"/>
              <a:t>notification.php</a:t>
            </a:r>
            <a:r>
              <a:rPr lang="fr-FR" sz="120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/>
              <a:t>Panier: lien HTML vers « </a:t>
            </a:r>
            <a:r>
              <a:rPr lang="fr-FR" sz="1200" err="1"/>
              <a:t>panier.php</a:t>
            </a:r>
            <a:r>
              <a:rPr lang="fr-FR" sz="1200"/>
              <a:t> »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BC0A23E-FFBF-FC8B-35BF-D81840260848}"/>
              </a:ext>
            </a:extLst>
          </p:cNvPr>
          <p:cNvSpPr/>
          <p:nvPr/>
        </p:nvSpPr>
        <p:spPr>
          <a:xfrm>
            <a:off x="4774952" y="2746479"/>
            <a:ext cx="142875" cy="1019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58B84974-A05C-50CF-763E-FC1612CC405B}"/>
              </a:ext>
            </a:extLst>
          </p:cNvPr>
          <p:cNvSpPr/>
          <p:nvPr/>
        </p:nvSpPr>
        <p:spPr>
          <a:xfrm>
            <a:off x="4781643" y="3590693"/>
            <a:ext cx="860874" cy="231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84DE4602-795D-FD20-FB56-27D9433413EF}"/>
              </a:ext>
            </a:extLst>
          </p:cNvPr>
          <p:cNvSpPr/>
          <p:nvPr/>
        </p:nvSpPr>
        <p:spPr>
          <a:xfrm>
            <a:off x="4774952" y="2690268"/>
            <a:ext cx="860874" cy="2319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EFEED48-A95F-91A9-FC9C-A610B735AEBA}"/>
              </a:ext>
            </a:extLst>
          </p:cNvPr>
          <p:cNvSpPr txBox="1"/>
          <p:nvPr/>
        </p:nvSpPr>
        <p:spPr>
          <a:xfrm>
            <a:off x="359107" y="3051276"/>
            <a:ext cx="3816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Division HTML:</a:t>
            </a:r>
          </a:p>
          <a:p>
            <a:r>
              <a:rPr lang="fr-FR" sz="1100"/>
              <a:t>Lien HTML vers les pages </a:t>
            </a:r>
            <a:r>
              <a:rPr lang="fr-FR" sz="1100" err="1"/>
              <a:t>detaillée</a:t>
            </a:r>
            <a:r>
              <a:rPr lang="fr-FR" sz="1100"/>
              <a:t> des voitures montrées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A6F7483-3595-AE5D-E5D2-2C7A6DB9D214}"/>
              </a:ext>
            </a:extLst>
          </p:cNvPr>
          <p:cNvSpPr txBox="1"/>
          <p:nvPr/>
        </p:nvSpPr>
        <p:spPr>
          <a:xfrm>
            <a:off x="10704040" y="5569553"/>
            <a:ext cx="1189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Carte comprise dans la division « </a:t>
            </a:r>
            <a:r>
              <a:rPr lang="fr-FR" sz="1100" err="1"/>
              <a:t>footer</a:t>
            </a:r>
            <a:r>
              <a:rPr lang="fr-FR" sz="1100"/>
              <a:t> » de la page</a:t>
            </a:r>
          </a:p>
        </p:txBody>
      </p:sp>
      <p:sp>
        <p:nvSpPr>
          <p:cNvPr id="38" name="Flèche : virage 37">
            <a:extLst>
              <a:ext uri="{FF2B5EF4-FFF2-40B4-BE49-F238E27FC236}">
                <a16:creationId xmlns:a16="http://schemas.microsoft.com/office/drawing/2014/main" id="{0A45F52F-B98D-D016-511F-9C34FF79F064}"/>
              </a:ext>
            </a:extLst>
          </p:cNvPr>
          <p:cNvSpPr/>
          <p:nvPr/>
        </p:nvSpPr>
        <p:spPr>
          <a:xfrm flipH="1">
            <a:off x="10366172" y="364280"/>
            <a:ext cx="743797" cy="45868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272B40C4-5F4D-E1F3-6489-2708AEACF813}"/>
              </a:ext>
            </a:extLst>
          </p:cNvPr>
          <p:cNvSpPr txBox="1"/>
          <p:nvPr/>
        </p:nvSpPr>
        <p:spPr>
          <a:xfrm>
            <a:off x="10365563" y="884500"/>
            <a:ext cx="14888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/>
              <a:t>Division HTML / CSS</a:t>
            </a:r>
          </a:p>
          <a:p>
            <a:r>
              <a:rPr lang="fr-FR" sz="1100"/>
              <a:t>Menu de navigation sur le site internet</a:t>
            </a:r>
          </a:p>
          <a:p>
            <a:r>
              <a:rPr lang="fr-FR" sz="1100"/>
              <a:t>Boutons renvoyant sur les pages ci-dessous</a:t>
            </a:r>
          </a:p>
          <a:p>
            <a:endParaRPr lang="fr-FR" sz="1100"/>
          </a:p>
        </p:txBody>
      </p:sp>
      <p:sp>
        <p:nvSpPr>
          <p:cNvPr id="40" name="Espace réservé du numéro de diapositive 39">
            <a:extLst>
              <a:ext uri="{FF2B5EF4-FFF2-40B4-BE49-F238E27FC236}">
                <a16:creationId xmlns:a16="http://schemas.microsoft.com/office/drawing/2014/main" id="{AA8BA17B-F4F8-4BEF-3482-D357B1BE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1488F4-F51C-14E9-7640-08956F390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83" y="400050"/>
            <a:ext cx="9663169" cy="673100"/>
          </a:xfrm>
        </p:spPr>
        <p:txBody>
          <a:bodyPr>
            <a:normAutofit fontScale="90000"/>
          </a:bodyPr>
          <a:lstStyle/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Spécification fonctionnelle</a:t>
            </a:r>
            <a:br>
              <a:rPr lang="fr-FR"/>
            </a:br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B688971F-AA08-35B5-A228-CC9AF6947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529" y="1480744"/>
            <a:ext cx="8776787" cy="5126725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E19E42F-D6C5-BF98-C2ED-67A65226B1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Page annonce comptant/négociations</a:t>
            </a:r>
          </a:p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3C7DAB5-0E27-0025-D1AA-01F9787D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52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DD6F-C610-E269-D146-FEA2AEEF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89444-06DE-F5CD-C447-BFCD6CDD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83" y="400050"/>
            <a:ext cx="9663169" cy="673100"/>
          </a:xfrm>
        </p:spPr>
        <p:txBody>
          <a:bodyPr>
            <a:normAutofit fontScale="90000"/>
          </a:bodyPr>
          <a:lstStyle/>
          <a:p>
            <a:r>
              <a:rPr lang="fr-FR"/>
              <a:t>Design du </a:t>
            </a:r>
            <a:r>
              <a:rPr lang="fr-FR" err="1"/>
              <a:t>front-end</a:t>
            </a:r>
            <a:r>
              <a:rPr lang="fr-FR"/>
              <a:t> &amp; Spécification fonctionnelle</a:t>
            </a:r>
            <a:br>
              <a:rPr lang="fr-FR"/>
            </a:b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A0B86A-9AFF-9BEC-79CA-E2A422908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/>
              <a:t>Page annonce comptant/négociations</a:t>
            </a:r>
          </a:p>
          <a:p>
            <a:endParaRPr lang="fr-FR"/>
          </a:p>
        </p:txBody>
      </p:sp>
      <p:pic>
        <p:nvPicPr>
          <p:cNvPr id="7" name="Espace réservé du contenu 6" descr="Une image contenant texte, Véhicule terrestre, voiture, véhicule&#10;&#10;Description générée automatiquement">
            <a:extLst>
              <a:ext uri="{FF2B5EF4-FFF2-40B4-BE49-F238E27FC236}">
                <a16:creationId xmlns:a16="http://schemas.microsoft.com/office/drawing/2014/main" id="{E20050F2-151B-863D-B05F-E2B51795E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273" y="2167798"/>
            <a:ext cx="7910967" cy="415692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EC1D03-515D-9DB6-D28A-4DDA5428D7D0}"/>
              </a:ext>
            </a:extLst>
          </p:cNvPr>
          <p:cNvSpPr/>
          <p:nvPr/>
        </p:nvSpPr>
        <p:spPr>
          <a:xfrm>
            <a:off x="3101578" y="3429000"/>
            <a:ext cx="2014538" cy="2282429"/>
          </a:xfrm>
          <a:prstGeom prst="rect">
            <a:avLst/>
          </a:prstGeom>
          <a:noFill/>
          <a:ln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6EA77E0D-6D79-508F-EA3D-A0A237662E21}"/>
              </a:ext>
            </a:extLst>
          </p:cNvPr>
          <p:cNvSpPr/>
          <p:nvPr/>
        </p:nvSpPr>
        <p:spPr>
          <a:xfrm rot="16200000">
            <a:off x="2163338" y="3077736"/>
            <a:ext cx="361299" cy="1467503"/>
          </a:xfrm>
          <a:prstGeom prst="downArrow">
            <a:avLst>
              <a:gd name="adj1" fmla="val 4012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F6596F1-D3BB-935C-BE3B-4ED84C66CCB3}"/>
              </a:ext>
            </a:extLst>
          </p:cNvPr>
          <p:cNvSpPr txBox="1"/>
          <p:nvPr/>
        </p:nvSpPr>
        <p:spPr>
          <a:xfrm>
            <a:off x="189309" y="3042047"/>
            <a:ext cx="1369219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200"/>
              <a:t>Division HTML:</a:t>
            </a:r>
          </a:p>
          <a:p>
            <a:r>
              <a:rPr lang="fr-FR" sz="1200"/>
              <a:t>Filtres permettant la mise à jour de la requête affichant les voitures dans le menu</a:t>
            </a:r>
          </a:p>
        </p:txBody>
      </p:sp>
      <p:sp>
        <p:nvSpPr>
          <p:cNvPr id="12" name="Flèche : bas 11">
            <a:extLst>
              <a:ext uri="{FF2B5EF4-FFF2-40B4-BE49-F238E27FC236}">
                <a16:creationId xmlns:a16="http://schemas.microsoft.com/office/drawing/2014/main" id="{A9C7FA52-876B-107E-918C-0B3276148658}"/>
              </a:ext>
            </a:extLst>
          </p:cNvPr>
          <p:cNvSpPr/>
          <p:nvPr/>
        </p:nvSpPr>
        <p:spPr>
          <a:xfrm rot="5400000">
            <a:off x="9128939" y="2761042"/>
            <a:ext cx="361299" cy="2100893"/>
          </a:xfrm>
          <a:prstGeom prst="downArrow">
            <a:avLst>
              <a:gd name="adj1" fmla="val 4012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AC3E2-F42A-A359-C1D5-F34F07431575}"/>
              </a:ext>
            </a:extLst>
          </p:cNvPr>
          <p:cNvSpPr/>
          <p:nvPr/>
        </p:nvSpPr>
        <p:spPr>
          <a:xfrm>
            <a:off x="5206627" y="3485751"/>
            <a:ext cx="2960526" cy="2937351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EB9EA1E-49B8-D1E9-8CD4-218ECD8E76B5}"/>
              </a:ext>
            </a:extLst>
          </p:cNvPr>
          <p:cNvSpPr txBox="1"/>
          <p:nvPr/>
        </p:nvSpPr>
        <p:spPr>
          <a:xfrm>
            <a:off x="10573831" y="2962873"/>
            <a:ext cx="13692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Division HTML:</a:t>
            </a:r>
          </a:p>
          <a:p>
            <a:r>
              <a:rPr lang="fr-FR" sz="1200"/>
              <a:t>Menu ce choix des voitures sélectionnés par une requête SQL dans la base de données voiture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6BC19-8015-F1B4-0058-8CF1C28F231C}"/>
              </a:ext>
            </a:extLst>
          </p:cNvPr>
          <p:cNvSpPr/>
          <p:nvPr/>
        </p:nvSpPr>
        <p:spPr>
          <a:xfrm>
            <a:off x="5254673" y="5497513"/>
            <a:ext cx="959223" cy="660400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D230E539-2BE6-7367-0F95-BC8DC55C3A0C}"/>
              </a:ext>
            </a:extLst>
          </p:cNvPr>
          <p:cNvSpPr/>
          <p:nvPr/>
        </p:nvSpPr>
        <p:spPr>
          <a:xfrm rot="5400000">
            <a:off x="8049814" y="3882676"/>
            <a:ext cx="266844" cy="3842589"/>
          </a:xfrm>
          <a:prstGeom prst="downArrow">
            <a:avLst>
              <a:gd name="adj1" fmla="val 4012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1F5C78-CA86-3309-D6FE-8E655E5F38F3}"/>
              </a:ext>
            </a:extLst>
          </p:cNvPr>
          <p:cNvSpPr txBox="1"/>
          <p:nvPr/>
        </p:nvSpPr>
        <p:spPr>
          <a:xfrm>
            <a:off x="10245973" y="5455179"/>
            <a:ext cx="1369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Division HTML:</a:t>
            </a:r>
          </a:p>
          <a:p>
            <a:r>
              <a:rPr lang="fr-FR" sz="1200"/>
              <a:t>Informations issues de la table voiture </a:t>
            </a:r>
          </a:p>
        </p:txBody>
      </p:sp>
      <p:sp>
        <p:nvSpPr>
          <p:cNvPr id="19" name="Flèche : angle droit 18">
            <a:extLst>
              <a:ext uri="{FF2B5EF4-FFF2-40B4-BE49-F238E27FC236}">
                <a16:creationId xmlns:a16="http://schemas.microsoft.com/office/drawing/2014/main" id="{E639D7A0-D40D-B511-EDF9-20993EC5320E}"/>
              </a:ext>
            </a:extLst>
          </p:cNvPr>
          <p:cNvSpPr/>
          <p:nvPr/>
        </p:nvSpPr>
        <p:spPr>
          <a:xfrm>
            <a:off x="4995863" y="6357183"/>
            <a:ext cx="683418" cy="352425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513575F-4461-F04A-86A9-162D5D3EF982}"/>
              </a:ext>
            </a:extLst>
          </p:cNvPr>
          <p:cNvSpPr txBox="1"/>
          <p:nvPr/>
        </p:nvSpPr>
        <p:spPr>
          <a:xfrm>
            <a:off x="597694" y="6395939"/>
            <a:ext cx="4757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/>
              <a:t>Boutons dans HTML pour afficher la page produit et le bouton HTML carte qui affiche le lieu de vente de la voiture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B2513F80-7130-1930-3845-FF3A80BFF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100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fcff42b-9e5a-4df5-b50e-97e45faa1a3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02267E8853DF4F9ED710156312FF0F" ma:contentTypeVersion="2" ma:contentTypeDescription="Crée un document." ma:contentTypeScope="" ma:versionID="caf5611121bad01e41be5545be977c6f">
  <xsd:schema xmlns:xsd="http://www.w3.org/2001/XMLSchema" xmlns:xs="http://www.w3.org/2001/XMLSchema" xmlns:p="http://schemas.microsoft.com/office/2006/metadata/properties" xmlns:ns3="6fcff42b-9e5a-4df5-b50e-97e45faa1a3d" targetNamespace="http://schemas.microsoft.com/office/2006/metadata/properties" ma:root="true" ma:fieldsID="1f5f682b1217d322fa5dfe2d7393edb8" ns3:_="">
    <xsd:import namespace="6fcff42b-9e5a-4df5-b50e-97e45faa1a3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cff42b-9e5a-4df5-b50e-97e45faa1a3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9DFE9F7-A457-4ECD-A3E6-D3DFEDCB4DEB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6fcff42b-9e5a-4df5-b50e-97e45faa1a3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4984D28-DE7A-4569-8E8F-7D87C9681F89}">
  <ds:schemaRefs>
    <ds:schemaRef ds:uri="6fcff42b-9e5a-4df5-b50e-97e45faa1a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AE185E0-A978-4142-991E-8045A77D4A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517</Words>
  <Application>Microsoft Office PowerPoint</Application>
  <PresentationFormat>Grand écran</PresentationFormat>
  <Paragraphs>104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Aptos</vt:lpstr>
      <vt:lpstr>Arial</vt:lpstr>
      <vt:lpstr>Trebuchet MS</vt:lpstr>
      <vt:lpstr>Wingdings 3</vt:lpstr>
      <vt:lpstr>Facette</vt:lpstr>
      <vt:lpstr>Projet Agora-Francia</vt:lpstr>
      <vt:lpstr>Sommaire</vt:lpstr>
      <vt:lpstr>Architecture du système</vt:lpstr>
      <vt:lpstr>Conception Back-end</vt:lpstr>
      <vt:lpstr>Conception Back-end</vt:lpstr>
      <vt:lpstr>Design du front-end &amp; Spécification fonctionnelle </vt:lpstr>
      <vt:lpstr>Design du front-end &amp;  Spécification fonctionnelle </vt:lpstr>
      <vt:lpstr>Design du front-end &amp; Spécification fonctionnelle </vt:lpstr>
      <vt:lpstr>Design du front-end &amp; Spécification fonctionnelle </vt:lpstr>
      <vt:lpstr>Design du front-end &amp; Spécification fonctionnelle </vt:lpstr>
      <vt:lpstr>Design du front-end &amp; Spécification fonctionnelle </vt:lpstr>
      <vt:lpstr>Story Board</vt:lpstr>
      <vt:lpstr>Story Board</vt:lpstr>
      <vt:lpstr>Versionning Git</vt:lpstr>
      <vt:lpstr>Bilan de l’équipe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Quentin THEPAUT</dc:creator>
  <cp:lastModifiedBy>Quentin THEPAUT</cp:lastModifiedBy>
  <cp:revision>2</cp:revision>
  <dcterms:created xsi:type="dcterms:W3CDTF">2024-12-15T16:44:05Z</dcterms:created>
  <dcterms:modified xsi:type="dcterms:W3CDTF">2024-12-17T11:55:55Z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0x0101008602267E8853DF4F9ED710156312FF0F</vt:lpwstr>
  </property>
</Properties>
</file>